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12" r:id="rId1"/>
  </p:sldMasterIdLst>
  <p:notesMasterIdLst>
    <p:notesMasterId r:id="rId8"/>
  </p:notesMasterIdLst>
  <p:sldIdLst>
    <p:sldId id="256" r:id="rId2"/>
    <p:sldId id="261" r:id="rId3"/>
    <p:sldId id="257" r:id="rId4"/>
    <p:sldId id="260" r:id="rId5"/>
    <p:sldId id="262" r:id="rId6"/>
    <p:sldId id="263" r:id="rId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31" d="100"/>
          <a:sy n="131" d="100"/>
        </p:scale>
        <p:origin x="-1808" y="-12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notesMaster" Target="notesMasters/notesMaster1.xml"/><Relationship Id="rId9" Type="http://schemas.openxmlformats.org/officeDocument/2006/relationships/printerSettings" Target="printerSettings/printerSettings1.bin"/><Relationship Id="rId1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7C4E24-A01E-D344-ABC9-53FE771746C6}" type="datetimeFigureOut">
              <a:rPr lang="en-US" smtClean="0"/>
              <a:t>8/4/11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381923-DEEE-524E-80C5-98F86C62D7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5617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Learning Registry</a:t>
            </a:r>
            <a:r>
              <a:rPr lang="en-US" baseline="0" dirty="0" smtClean="0"/>
              <a:t> is a data network connecting disparate repositories </a:t>
            </a:r>
            <a:r>
              <a:rPr lang="en-US" baseline="0" dirty="0" smtClean="0"/>
              <a:t>together. Any format, linked or inline, it’s welcome.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381923-DEEE-524E-80C5-98F86C62D72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1605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We do mean anything by anyone.  Metadata</a:t>
            </a:r>
            <a:r>
              <a:rPr lang="en-US" baseline="0" dirty="0" smtClean="0"/>
              <a:t>, usage data (which we call </a:t>
            </a:r>
            <a:r>
              <a:rPr lang="en-US" baseline="0" dirty="0" err="1" smtClean="0"/>
              <a:t>paradata</a:t>
            </a:r>
            <a:r>
              <a:rPr lang="en-US" baseline="0" dirty="0" smtClean="0"/>
              <a:t>), service data, anything you can think of and really </a:t>
            </a:r>
            <a:r>
              <a:rPr lang="en-US" baseline="0" dirty="0" smtClean="0"/>
              <a:t>any format you want. From the largest </a:t>
            </a:r>
            <a:r>
              <a:rPr lang="en-US" baseline="0" dirty="0" smtClean="0"/>
              <a:t>repository to </a:t>
            </a:r>
            <a:r>
              <a:rPr lang="en-US" baseline="0" dirty="0" smtClean="0"/>
              <a:t>an </a:t>
            </a:r>
            <a:r>
              <a:rPr lang="en-US" baseline="0" dirty="0" smtClean="0"/>
              <a:t>individual educator.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381923-DEEE-524E-80C5-98F86C62D72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5469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Now</a:t>
            </a:r>
            <a:r>
              <a:rPr lang="en-US" baseline="0" dirty="0" smtClean="0"/>
              <a:t> that we have all this raw data. How do we find and focus on things we need.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381923-DEEE-524E-80C5-98F86C62D72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3174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Since the Learning</a:t>
            </a:r>
            <a:r>
              <a:rPr lang="en-US" baseline="0" dirty="0" smtClean="0"/>
              <a:t> Registry is devoid schema standards, parsing all is not appropriate. </a:t>
            </a:r>
            <a:r>
              <a:rPr lang="en-US" baseline="0" dirty="0" err="1" smtClean="0"/>
              <a:t>Paradata</a:t>
            </a:r>
            <a:r>
              <a:rPr lang="en-US" baseline="0" dirty="0" smtClean="0"/>
              <a:t> formats are more limited – we can drive an implementation to parse a few.  This is an HTML 5 approach, which makes the solution more device agnostic.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381923-DEEE-524E-80C5-98F86C62D72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0419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</a:t>
            </a:r>
            <a:r>
              <a:rPr lang="en-US" baseline="0" dirty="0" smtClean="0"/>
              <a:t> demo uses a HTML 5 visualization toolkit that is multi-device compatible.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381923-DEEE-524E-80C5-98F86C62D72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9165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8600"/>
            <a:ext cx="7772400" cy="4571999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8800" spc="-8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800600"/>
            <a:ext cx="6858000" cy="914400"/>
          </a:xfrm>
        </p:spPr>
        <p:txBody>
          <a:bodyPr/>
          <a:lstStyle>
            <a:lvl1pPr marL="0" indent="0" algn="l">
              <a:buNone/>
              <a:defRPr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DEABC-D766-4322-8E78-B830FAE35C72}" type="datetime4">
              <a:rPr lang="en-US" smtClean="0"/>
              <a:pPr/>
              <a:t>August 4, 2011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38DF745-7D3F-47F4-83A3-874385CFAA6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31F9E-604E-4343-9F29-EF72E8231CAD}" type="datetime4">
              <a:rPr lang="en-US" smtClean="0"/>
              <a:pPr/>
              <a:t>August 4, 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8E1CE-37F8-4102-8DF9-852A0A51F293}" type="datetime4">
              <a:rPr lang="en-US" smtClean="0"/>
              <a:pPr/>
              <a:t>August 4, 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33F43-3E86-47E4-BFBB-2476D384E1C6}" type="datetime4">
              <a:rPr lang="en-US" smtClean="0"/>
              <a:pPr/>
              <a:t>August 4, 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47800"/>
            <a:ext cx="7772400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28601"/>
            <a:ext cx="7772400" cy="10668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663BA-01FC-4367-B6F3-ABB2645D55F1}" type="datetime4">
              <a:rPr lang="en-US" smtClean="0"/>
              <a:pPr/>
              <a:t>August 4, 2011</a:t>
            </a:fld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3068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016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19C71-EC74-44AF-B27E-FC7DC3C3A61D}" type="datetime4">
              <a:rPr lang="en-US" smtClean="0"/>
              <a:pPr/>
              <a:t>August 4, 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7632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7632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3208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3208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CDA29-3CBE-48EA-92AE-A996835462BA}" type="datetime4">
              <a:rPr lang="en-US" smtClean="0"/>
              <a:pPr/>
              <a:t>August 4, 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EC054-3869-4501-B163-1BBFDE8DCE04}" type="datetime4">
              <a:rPr lang="en-US" smtClean="0"/>
              <a:pPr/>
              <a:t>August 4, 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3D831-56C1-49CF-8EF7-8B9A98402BCD}" type="datetime4">
              <a:rPr lang="en-US" smtClean="0"/>
              <a:pPr/>
              <a:t>August 4, 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AD5615-7F4F-4584-84D5-CC95918C321F}" type="datetime4">
              <a:rPr lang="en-US" smtClean="0"/>
              <a:pPr/>
              <a:t>August 4, 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9000877" cy="484632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715000"/>
            <a:ext cx="8153400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EA923-9BEE-48CE-9F28-5B525F399BAD}" type="datetime4">
              <a:rPr lang="en-US" smtClean="0"/>
              <a:pPr/>
              <a:t>August 4, 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38DF745-7D3F-47F4-83A3-874385CFAA6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4953000"/>
            <a:ext cx="8153400" cy="762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57912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7620000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17D0EFEE-2756-4A20-BF2A-63F0A94F99AC}" type="datetime4">
              <a:rPr lang="en-US" smtClean="0"/>
              <a:pPr/>
              <a:t>August 4, 2011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 b="1">
                <a:solidFill>
                  <a:schemeClr val="tx2"/>
                </a:solidFill>
              </a:defRPr>
            </a:lvl1pPr>
          </a:lstStyle>
          <a:p>
            <a:fld id="{F38DF745-7D3F-47F4-83A3-874385CFAA6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001124" y="0"/>
            <a:ext cx="142876" cy="1371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001124" y="1371600"/>
            <a:ext cx="142876" cy="5486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13" r:id="rId1"/>
    <p:sldLayoutId id="2147483914" r:id="rId2"/>
    <p:sldLayoutId id="2147483915" r:id="rId3"/>
    <p:sldLayoutId id="2147483916" r:id="rId4"/>
    <p:sldLayoutId id="2147483917" r:id="rId5"/>
    <p:sldLayoutId id="2147483918" r:id="rId6"/>
    <p:sldLayoutId id="2147483919" r:id="rId7"/>
    <p:sldLayoutId id="2147483920" r:id="rId8"/>
    <p:sldLayoutId id="2147483921" r:id="rId9"/>
    <p:sldLayoutId id="2147483922" r:id="rId10"/>
    <p:sldLayoutId id="2147483923" r:id="rId11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 cap="all" spc="-6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jpg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jp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jpg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4" Type="http://schemas.openxmlformats.org/officeDocument/2006/relationships/image" Target="../media/image9.jpg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800" dirty="0" smtClean="0"/>
              <a:t>A Visual filter for</a:t>
            </a:r>
            <a:br>
              <a:rPr lang="en-US" sz="4800" dirty="0" smtClean="0"/>
            </a:br>
            <a:r>
              <a:rPr lang="en-US" sz="4800" dirty="0" smtClean="0"/>
              <a:t>The Learning Registry</a:t>
            </a:r>
            <a:endParaRPr lang="en-US" sz="4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Jim Klo (</a:t>
            </a:r>
            <a:r>
              <a:rPr lang="en-US" dirty="0" err="1" smtClean="0"/>
              <a:t>jim.klo@SRI.Com</a:t>
            </a:r>
            <a:r>
              <a:rPr lang="en-US" dirty="0" smtClean="0"/>
              <a:t>)</a:t>
            </a:r>
          </a:p>
          <a:p>
            <a:r>
              <a:rPr lang="en-US" dirty="0" smtClean="0"/>
              <a:t>SRI International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95284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/>
          <p:cNvPicPr>
            <a:picLocks noGrp="1" noChangeAspect="1"/>
          </p:cNvPicPr>
          <p:nvPr>
            <p:ph type="pic" idx="1"/>
          </p:nvPr>
        </p:nvPicPr>
        <p:blipFill>
          <a:blip r:embed="rId3"/>
          <a:srcRect t="14103" b="14103"/>
          <a:stretch>
            <a:fillRect/>
          </a:stretch>
        </p:blipFill>
        <p:spPr/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 can all share</a:t>
            </a:r>
            <a:endParaRPr lang="en-US" dirty="0"/>
          </a:p>
        </p:txBody>
      </p:sp>
      <p:pic>
        <p:nvPicPr>
          <p:cNvPr id="9" name="Picture 8" descr="All sizes | Manifold detail | Flickr - Photo Sharing!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7881" y="6494684"/>
            <a:ext cx="2857500" cy="25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1582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-2298" t="11659" r="2298" b="30069"/>
          <a:stretch/>
        </p:blipFill>
        <p:spPr/>
      </p:pic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 </a:t>
            </a:r>
            <a:r>
              <a:rPr lang="en-US" dirty="0" err="1" smtClean="0"/>
              <a:t>mic</a:t>
            </a:r>
            <a:r>
              <a:rPr lang="en-US" dirty="0" smtClean="0"/>
              <a:t> </a:t>
            </a:r>
            <a:r>
              <a:rPr lang="en-US" dirty="0" smtClean="0"/>
              <a:t>night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all the time</a:t>
            </a:r>
            <a:endParaRPr lang="en-US" dirty="0"/>
          </a:p>
        </p:txBody>
      </p:sp>
      <p:pic>
        <p:nvPicPr>
          <p:cNvPr id="11" name="Picture 10" descr="All sizes | isolation | Flickr - Photo Sharing!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5600" y="6430164"/>
            <a:ext cx="3251200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048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type="pic" idx="1"/>
          </p:nvPr>
        </p:nvPicPr>
        <p:blipFill>
          <a:blip r:embed="rId3"/>
          <a:srcRect t="9458" b="9458"/>
          <a:stretch>
            <a:fillRect/>
          </a:stretch>
        </p:blipFill>
        <p:spPr/>
      </p:pic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Needle in a Haystack</a:t>
            </a:r>
            <a:endParaRPr lang="en-US" dirty="0"/>
          </a:p>
        </p:txBody>
      </p:sp>
      <p:pic>
        <p:nvPicPr>
          <p:cNvPr id="8" name="Picture 7" descr="All sizes | Needle_Haystack | Flickr - Photo Sharing!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1973" y="6340529"/>
            <a:ext cx="2743200" cy="31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956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RepoFringe Browser.jpg"/>
          <p:cNvPicPr>
            <a:picLocks noGrp="1" noChangeAspect="1"/>
          </p:cNvPicPr>
          <p:nvPr>
            <p:ph type="pic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14" b="13800"/>
          <a:stretch/>
        </p:blipFill>
        <p:spPr/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Visual Approach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389946" y="1544865"/>
            <a:ext cx="240414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chemeClr val="bg1"/>
                </a:solidFill>
              </a:rPr>
              <a:t>Comments: 25  </a:t>
            </a:r>
            <a:r>
              <a:rPr lang="en-US" sz="1000" u="sng" dirty="0" smtClean="0">
                <a:solidFill>
                  <a:schemeClr val="bg1"/>
                </a:solidFill>
              </a:rPr>
              <a:t>view</a:t>
            </a:r>
            <a:r>
              <a:rPr lang="en-US" sz="1000" dirty="0" smtClean="0">
                <a:solidFill>
                  <a:schemeClr val="bg1"/>
                </a:solidFill>
              </a:rPr>
              <a:t>  </a:t>
            </a:r>
            <a:r>
              <a:rPr lang="en-US" sz="1000" u="sng" dirty="0" smtClean="0">
                <a:solidFill>
                  <a:schemeClr val="bg1"/>
                </a:solidFill>
              </a:rPr>
              <a:t>add</a:t>
            </a:r>
          </a:p>
        </p:txBody>
      </p:sp>
      <p:pic>
        <p:nvPicPr>
          <p:cNvPr id="10" name="Picture 9" descr="Twitter _ Tweet Button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7142" y="1791086"/>
            <a:ext cx="349038" cy="39636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387292" y="3277550"/>
            <a:ext cx="240414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chemeClr val="bg1"/>
                </a:solidFill>
              </a:rPr>
              <a:t>Comments: 36 </a:t>
            </a:r>
            <a:r>
              <a:rPr lang="en-US" sz="1000" u="sng" dirty="0" smtClean="0">
                <a:solidFill>
                  <a:schemeClr val="bg1"/>
                </a:solidFill>
              </a:rPr>
              <a:t>view</a:t>
            </a:r>
            <a:r>
              <a:rPr lang="en-US" sz="1000" dirty="0" smtClean="0">
                <a:solidFill>
                  <a:schemeClr val="bg1"/>
                </a:solidFill>
              </a:rPr>
              <a:t>  </a:t>
            </a:r>
            <a:r>
              <a:rPr lang="en-US" sz="1000" u="sng" dirty="0" smtClean="0">
                <a:solidFill>
                  <a:schemeClr val="bg1"/>
                </a:solidFill>
              </a:rPr>
              <a:t>add</a:t>
            </a:r>
          </a:p>
        </p:txBody>
      </p:sp>
      <p:pic>
        <p:nvPicPr>
          <p:cNvPr id="12" name="Picture 11" descr="Twitter _ Tweet Button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488" y="3504381"/>
            <a:ext cx="349038" cy="39636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990982" y="-9695"/>
            <a:ext cx="23750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Welcome, Ed </a:t>
            </a:r>
            <a:r>
              <a:rPr lang="en-US" sz="1400" dirty="0" err="1" smtClean="0">
                <a:solidFill>
                  <a:schemeClr val="bg1"/>
                </a:solidFill>
              </a:rPr>
              <a:t>Cator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10882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Demos - JavaScript InfoVis Toolkit-1.jp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3" r="853"/>
          <a:stretch>
            <a:fillRect/>
          </a:stretch>
        </p:blipFill>
        <p:spPr/>
      </p:pic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/>
        <p:txBody>
          <a:bodyPr anchor="b"/>
          <a:lstStyle/>
          <a:p>
            <a:r>
              <a:rPr lang="en-US" dirty="0" smtClean="0"/>
              <a:t>JavaScript </a:t>
            </a:r>
            <a:r>
              <a:rPr lang="en-US" dirty="0" err="1" smtClean="0"/>
              <a:t>InfoVis</a:t>
            </a:r>
            <a:r>
              <a:rPr lang="en-US" dirty="0" smtClean="0"/>
              <a:t> Toolkit</a:t>
            </a:r>
          </a:p>
          <a:p>
            <a:r>
              <a:rPr lang="en-US" dirty="0" smtClean="0"/>
              <a:t>http://</a:t>
            </a:r>
            <a:r>
              <a:rPr lang="en-US" dirty="0" err="1" smtClean="0"/>
              <a:t>thejit.org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Options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4599422"/>
            <a:ext cx="790998" cy="790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68125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ssential">
  <a:themeElements>
    <a:clrScheme name="Breeze">
      <a:dk1>
        <a:sysClr val="windowText" lastClr="000000"/>
      </a:dk1>
      <a:lt1>
        <a:sysClr val="window" lastClr="FFFFFF"/>
      </a:lt1>
      <a:dk2>
        <a:srgbClr val="09213B"/>
      </a:dk2>
      <a:lt2>
        <a:srgbClr val="D5EDF4"/>
      </a:lt2>
      <a:accent1>
        <a:srgbClr val="2C7C9F"/>
      </a:accent1>
      <a:accent2>
        <a:srgbClr val="244A58"/>
      </a:accent2>
      <a:accent3>
        <a:srgbClr val="E2751D"/>
      </a:accent3>
      <a:accent4>
        <a:srgbClr val="FFB400"/>
      </a:accent4>
      <a:accent5>
        <a:srgbClr val="7EB606"/>
      </a:accent5>
      <a:accent6>
        <a:srgbClr val="C00000"/>
      </a:accent6>
      <a:hlink>
        <a:srgbClr val="7030A0"/>
      </a:hlink>
      <a:folHlink>
        <a:srgbClr val="00B0F0"/>
      </a:folHlink>
    </a:clrScheme>
    <a:fontScheme name="Essentia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sential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Essential.thmx</Template>
  <TotalTime>689</TotalTime>
  <Words>202</Words>
  <Application>Microsoft Macintosh PowerPoint</Application>
  <PresentationFormat>On-screen Show (4:3)</PresentationFormat>
  <Paragraphs>24</Paragraphs>
  <Slides>6</Slides>
  <Notes>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7" baseType="lpstr">
      <vt:lpstr>Essential</vt:lpstr>
      <vt:lpstr>A Visual filter for The Learning Registry</vt:lpstr>
      <vt:lpstr>We can all share</vt:lpstr>
      <vt:lpstr>Open mic night all the time</vt:lpstr>
      <vt:lpstr>A Needle in a Haystack</vt:lpstr>
      <vt:lpstr>A Visual Approach</vt:lpstr>
      <vt:lpstr>Multiple Options</vt:lpstr>
    </vt:vector>
  </TitlesOfParts>
  <Company>SRI International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Jim Klo</dc:creator>
  <cp:lastModifiedBy>Jim Klo</cp:lastModifiedBy>
  <cp:revision>11</cp:revision>
  <dcterms:created xsi:type="dcterms:W3CDTF">2011-08-03T22:16:02Z</dcterms:created>
  <dcterms:modified xsi:type="dcterms:W3CDTF">2011-08-04T09:53:20Z</dcterms:modified>
</cp:coreProperties>
</file>